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92" r:id="rId2"/>
    <p:sldId id="442" r:id="rId3"/>
    <p:sldId id="491" r:id="rId4"/>
    <p:sldId id="569" r:id="rId5"/>
    <p:sldId id="571" r:id="rId6"/>
    <p:sldId id="570" r:id="rId7"/>
    <p:sldId id="576" r:id="rId8"/>
    <p:sldId id="578" r:id="rId9"/>
    <p:sldId id="579" r:id="rId10"/>
    <p:sldId id="580" r:id="rId11"/>
    <p:sldId id="581" r:id="rId12"/>
    <p:sldId id="582" r:id="rId13"/>
    <p:sldId id="583" r:id="rId14"/>
    <p:sldId id="584" r:id="rId15"/>
    <p:sldId id="585" r:id="rId16"/>
    <p:sldId id="577" r:id="rId17"/>
    <p:sldId id="586" r:id="rId18"/>
    <p:sldId id="587" r:id="rId19"/>
    <p:sldId id="588" r:id="rId20"/>
    <p:sldId id="589" r:id="rId21"/>
    <p:sldId id="590" r:id="rId22"/>
    <p:sldId id="593" r:id="rId23"/>
    <p:sldId id="591" r:id="rId24"/>
    <p:sldId id="594" r:id="rId25"/>
    <p:sldId id="595" r:id="rId26"/>
    <p:sldId id="596" r:id="rId27"/>
    <p:sldId id="597" r:id="rId28"/>
    <p:sldId id="599" r:id="rId29"/>
    <p:sldId id="598" r:id="rId30"/>
    <p:sldId id="600" r:id="rId31"/>
    <p:sldId id="601" r:id="rId32"/>
    <p:sldId id="602" r:id="rId33"/>
    <p:sldId id="603" r:id="rId34"/>
    <p:sldId id="604" r:id="rId35"/>
    <p:sldId id="605" r:id="rId36"/>
    <p:sldId id="606" r:id="rId37"/>
    <p:sldId id="607" r:id="rId38"/>
    <p:sldId id="608" r:id="rId39"/>
    <p:sldId id="609" r:id="rId40"/>
    <p:sldId id="610" r:id="rId41"/>
    <p:sldId id="611" r:id="rId42"/>
    <p:sldId id="612" r:id="rId43"/>
    <p:sldId id="613" r:id="rId44"/>
    <p:sldId id="614" r:id="rId45"/>
    <p:sldId id="616" r:id="rId46"/>
    <p:sldId id="615" r:id="rId47"/>
    <p:sldId id="617" r:id="rId48"/>
    <p:sldId id="618" r:id="rId49"/>
    <p:sldId id="619" r:id="rId50"/>
    <p:sldId id="621" r:id="rId51"/>
    <p:sldId id="622" r:id="rId52"/>
    <p:sldId id="531" r:id="rId5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892" userDrawn="1">
          <p15:clr>
            <a:srgbClr val="A4A3A4"/>
          </p15:clr>
        </p15:guide>
        <p15:guide id="3" pos="749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2EE62-DE69-43AF-E761-C2FCBBB433EE}" v="1" dt="2021-02-16T22:07:35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3" autoAdjust="0"/>
    <p:restoredTop sz="92017" autoAdjust="0"/>
  </p:normalViewPr>
  <p:slideViewPr>
    <p:cSldViewPr snapToGrid="0" showGuides="1">
      <p:cViewPr varScale="1">
        <p:scale>
          <a:sx n="107" d="100"/>
          <a:sy n="107" d="100"/>
        </p:scale>
        <p:origin x="1290" y="108"/>
      </p:cViewPr>
      <p:guideLst>
        <p:guide orient="horz" pos="663"/>
        <p:guide pos="892"/>
        <p:guide pos="7491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-14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56869-16A6-47D0-BB00-CCDB792CE60C}" type="datetimeFigureOut">
              <a:rPr lang="es-CO" smtClean="0"/>
              <a:t>8/04/2021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AE1DC-A109-4410-A2A1-BA01FFF7064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683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392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38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2105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39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326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40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0314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41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6032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42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4035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43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9889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44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6942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45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5797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48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682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30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060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31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8482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32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468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33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96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34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1621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35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330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36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5004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AE1DC-A109-4410-A2A1-BA01FFF7064C}" type="slidenum">
              <a:rPr lang="es-CO" smtClean="0"/>
              <a:t>37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730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08/04/2021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188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08/04/2021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38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08/04/2021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271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08/04/2021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78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08/04/2021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08/04/2021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65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08/04/2021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0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08/04/2021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06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08/04/2021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00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08/04/2021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31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08/04/2021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58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2C37-DBBE-4507-B6B0-3B7D71457A4D}" type="datetimeFigureOut">
              <a:rPr lang="es-ES" smtClean="0"/>
              <a:t>08/04/2021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D3E7-18E0-4A05-904F-3340FF58824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75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186863" y="2197769"/>
            <a:ext cx="4267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MODELO DE ALTERNANCIA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29859" b="31147"/>
          <a:stretch/>
        </p:blipFill>
        <p:spPr>
          <a:xfrm>
            <a:off x="1054079" y="1395663"/>
            <a:ext cx="5463716" cy="4379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31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1691"/>
            <a:ext cx="7009263" cy="1311274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Trabajo con familia y comunidad</a:t>
            </a:r>
            <a:endParaRPr lang="es-CO" sz="40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84" y="1669442"/>
            <a:ext cx="6340522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Publicación en las páginas web de los resultados de las encuestas.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Evidencias de la convocatoria y amplia difusión realizadas sobre la encuesta, invitando a las familias, al diligenciamiento.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Publicación en las páginas web y en los medios de comunicación de la Institución, de la información correspondiente al resultado de las encuestas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390">
            <a:off x="7329044" y="2233950"/>
            <a:ext cx="4313712" cy="259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64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1691"/>
            <a:ext cx="7009263" cy="1311274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Trabajo con familia y comunidad</a:t>
            </a:r>
            <a:endParaRPr lang="es-CO" sz="40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84" y="1669442"/>
            <a:ext cx="6340522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Publicación en las páginas web de los resultados de las encuestas.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Evidencias de la convocatoria y amplia difusión realizadas sobre la encuesta, invitando a las familias, al diligenciamiento.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Publicación en las páginas web y en los medios de comunicación de la Institución, de la información correspondiente al resultado de las encuestas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390">
            <a:off x="7329044" y="2233950"/>
            <a:ext cx="4313712" cy="259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96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188" y="221691"/>
            <a:ext cx="7009263" cy="1088494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Trabajo con familia y comunidad</a:t>
            </a:r>
            <a:endParaRPr lang="es-CO" sz="40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28565" y="1532965"/>
            <a:ext cx="6340522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Actas del Gobierno Escolar, donde se evidencie la estrategia  sobre hábitos de cuidado en casa y la aplicación de los protocolos de bioseguridad en la familia.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Actas del Gobierno Escolar o informe, en donde se registre el seguimiento a la implementación de la estrategias sobre hábitos de cuidado en casa y la aplicación de los protocolos de bioseguridad en la familia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48">
            <a:off x="520196" y="2266568"/>
            <a:ext cx="5045043" cy="253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93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188" y="221691"/>
            <a:ext cx="7009263" cy="1088494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Trabajo con familia y comunidad</a:t>
            </a:r>
            <a:endParaRPr lang="es-CO" sz="40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2764" y="4678219"/>
            <a:ext cx="10282450" cy="12722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Actas de reunión de los encuentros de docentes orientadores o apoyo psicosocial, en la cual se establezcan estrategias de fortalecimiento de las competencias socioemocionales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621" y="1511218"/>
            <a:ext cx="6494011" cy="2671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69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188" y="221691"/>
            <a:ext cx="7009263" cy="1088494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Trabajo con familia y comunidad</a:t>
            </a:r>
            <a:endParaRPr lang="es-CO" sz="40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6275" y="1883391"/>
            <a:ext cx="6037996" cy="37121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/>
              <a:t>Actas de reunión o informes en donde se evidencie la planeación y ejecución de actividades de </a:t>
            </a:r>
            <a:r>
              <a:rPr lang="es-ES" b="1" dirty="0"/>
              <a:t>formación</a:t>
            </a:r>
            <a:r>
              <a:rPr lang="es-ES" dirty="0"/>
              <a:t> en protocolo de bioseguridad con las familias en el marco de las </a:t>
            </a:r>
            <a:r>
              <a:rPr lang="es-ES" sz="3200" b="1" dirty="0"/>
              <a:t>escuelas de padres.</a:t>
            </a:r>
            <a:endParaRPr lang="es-ES" b="1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Listados de asistencias de formación de las familias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8" y="1565511"/>
            <a:ext cx="3993108" cy="434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35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021" y="2617196"/>
            <a:ext cx="5180460" cy="1750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B050"/>
                </a:solidFill>
              </a:rPr>
              <a:t>3. </a:t>
            </a:r>
            <a:r>
              <a:rPr lang="es-ES" sz="4000" b="1" dirty="0">
                <a:solidFill>
                  <a:srgbClr val="00B050"/>
                </a:solidFill>
              </a:rPr>
              <a:t>Planeación y trabajo pedagógico</a:t>
            </a:r>
            <a:endParaRPr lang="es-CO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4285">
            <a:off x="6288205" y="2015680"/>
            <a:ext cx="5255851" cy="295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4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91335" y="1825625"/>
            <a:ext cx="6762465" cy="4351338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Informe de las </a:t>
            </a:r>
            <a:r>
              <a:rPr lang="es-CO" b="1" dirty="0"/>
              <a:t>actualizaciones</a:t>
            </a:r>
            <a:r>
              <a:rPr lang="es-CO" dirty="0"/>
              <a:t> realizadas a </a:t>
            </a:r>
            <a:r>
              <a:rPr lang="es-CO" b="1" dirty="0"/>
              <a:t>las guías </a:t>
            </a:r>
            <a:r>
              <a:rPr lang="es-CO" dirty="0"/>
              <a:t>y la respectiva socialización con los docentes. </a:t>
            </a:r>
          </a:p>
          <a:p>
            <a:pPr marL="0" indent="0" algn="just">
              <a:buNone/>
            </a:pPr>
            <a:r>
              <a:rPr lang="es-CO" dirty="0"/>
              <a:t> </a:t>
            </a:r>
          </a:p>
          <a:p>
            <a:pPr algn="just"/>
            <a:r>
              <a:rPr lang="es-CO" b="1" dirty="0">
                <a:solidFill>
                  <a:srgbClr val="002060"/>
                </a:solidFill>
              </a:rPr>
              <a:t>Nota</a:t>
            </a:r>
            <a:r>
              <a:rPr lang="es-CO" dirty="0"/>
              <a:t>:  en este informe debe quedar definido la flexibilización para los planes de estudio, sistema institucional de evaluación, horarios, jornadas teniendo como base el documento de orientaciones expedido por la Secretaría.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1394">
            <a:off x="606188" y="1948733"/>
            <a:ext cx="3494757" cy="384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6188" y="221691"/>
            <a:ext cx="7009263" cy="1088494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B050"/>
                </a:solidFill>
              </a:rPr>
              <a:t>Planeación y trabajo pedagógico</a:t>
            </a:r>
            <a:endParaRPr lang="es-CO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3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188" y="1493115"/>
            <a:ext cx="6265667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s-CO" dirty="0"/>
              <a:t>Informe de actividades académicas diseñadas y ejecutadas con  los estudiantes que tienen discapacidad, capacidades o talentos excepcionales y trastorno del aprendizaje y del comportamiento. (Articular trabajo con los apoyos que disponga la Secretaría de Educación</a:t>
            </a:r>
          </a:p>
          <a:p>
            <a:pPr marL="0" indent="0" algn="just">
              <a:buNone/>
            </a:pPr>
            <a:endParaRPr lang="es-CO" dirty="0"/>
          </a:p>
          <a:p>
            <a:pPr algn="just"/>
            <a:r>
              <a:rPr lang="es-CO" dirty="0"/>
              <a:t>Evidencia de participación de las familias en el desarrollo de las actividades diseñadas e implementadas.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6188" y="221691"/>
            <a:ext cx="7009263" cy="1088494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B050"/>
                </a:solidFill>
              </a:rPr>
              <a:t>Planeación y trabajo pedagógico</a:t>
            </a: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Resultado de imagen para discapacidad ima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845">
            <a:off x="7441405" y="2432674"/>
            <a:ext cx="4411938" cy="250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5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27570" y="1562388"/>
            <a:ext cx="6265667" cy="4351338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Informe de canales de comunicación  definidos por la Institución para mantener informada a la comunidad educativa.  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Evidencias de publicaciones orientadas a informar a la comunidad sobre el desarrollo de actividades académicas.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6188" y="221691"/>
            <a:ext cx="7009263" cy="1088494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B050"/>
                </a:solidFill>
              </a:rPr>
              <a:t>Planeación y trabajo pedagógico</a:t>
            </a: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55306">
            <a:off x="766370" y="1802138"/>
            <a:ext cx="3971860" cy="378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194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188" y="1787235"/>
            <a:ext cx="5919303" cy="4026687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Informe con el análisis de perfiles docentes de la IE, el cual será validado por el Subsecretario de Recursos Educativos. </a:t>
            </a:r>
          </a:p>
          <a:p>
            <a:pPr marL="0" indent="0" algn="just">
              <a:buNone/>
            </a:pPr>
            <a:endParaRPr lang="es-CO" dirty="0"/>
          </a:p>
          <a:p>
            <a:pPr algn="just"/>
            <a:r>
              <a:rPr lang="es-CO" dirty="0"/>
              <a:t>Informe de asignación académica por docente y los compromisos pactados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6188" y="346382"/>
            <a:ext cx="7009263" cy="1088494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B050"/>
                </a:solidFill>
              </a:rPr>
              <a:t>Planeación y trabajo pedagógico</a:t>
            </a: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Resultado de imagen para perfiles de doc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612">
            <a:off x="7356957" y="1976148"/>
            <a:ext cx="4172955" cy="312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2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76926" y="409814"/>
            <a:ext cx="534274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70C0"/>
                </a:solidFill>
              </a:rPr>
              <a:t>Plan de Alternancia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044" t="-392" r="4653" b="392"/>
          <a:stretch/>
        </p:blipFill>
        <p:spPr>
          <a:xfrm>
            <a:off x="360349" y="1523998"/>
            <a:ext cx="3602051" cy="417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227" y="1523700"/>
            <a:ext cx="3329489" cy="409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624" y="1523699"/>
            <a:ext cx="3497608" cy="424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066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9243" y="1634835"/>
            <a:ext cx="5919303" cy="4026687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Informe de la implementación de la estrategia que complementa el trabajo en casa con el PAE (Cocina de la  escritura).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Informe de estrategias diseñadas e implementadas que complementan las actividades académicas en casa (ejemplo: Botellas de Amor)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6188" y="346382"/>
            <a:ext cx="7009263" cy="1088494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B050"/>
                </a:solidFill>
              </a:rPr>
              <a:t>Planeación y trabajo pedagógico</a:t>
            </a: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63956">
            <a:off x="559860" y="2052378"/>
            <a:ext cx="4700583" cy="304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28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188" y="1634835"/>
            <a:ext cx="5919303" cy="40266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O" dirty="0"/>
              <a:t>Informe de la adopción de las orientaciones dadas por la Secretaría de Educación frente a la flexibilización del sistema de evaluación de los estudiantes.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Informe de gestión donde se evidencie como ha sido el comportamiento de la flexibilización del sistema de evaluación, su transversalización con las guías y el aporte a la permanencia escolar.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 Informe de permanencia escolar.</a:t>
            </a:r>
          </a:p>
          <a:p>
            <a:pPr algn="just"/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6188" y="346382"/>
            <a:ext cx="7009263" cy="1088494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B050"/>
                </a:solidFill>
              </a:rPr>
              <a:t>Planeación y trabajo pedagógico</a:t>
            </a: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0852">
            <a:off x="6927446" y="2066325"/>
            <a:ext cx="4460011" cy="334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218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5925" y="2454870"/>
            <a:ext cx="5180460" cy="1750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B050"/>
                </a:solidFill>
              </a:rPr>
              <a:t>4.  Recursos humanos (directivos, maestros y administrativos)</a:t>
            </a:r>
          </a:p>
          <a:p>
            <a:pPr marL="0" indent="0" algn="ctr">
              <a:buNone/>
            </a:pPr>
            <a:endParaRPr lang="es-CO" sz="4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s-CO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559" y="1761367"/>
            <a:ext cx="5890948" cy="369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80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188" y="4926261"/>
            <a:ext cx="11156321" cy="11222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/>
              <a:t> Informe oportuno, según el instrumento definido y las fechas establecidas  por el área de recursos de </a:t>
            </a:r>
            <a:r>
              <a:rPr lang="es-CO" b="1" dirty="0">
                <a:solidFill>
                  <a:srgbClr val="002060"/>
                </a:solidFill>
              </a:rPr>
              <a:t>Planta y Ausentismo</a:t>
            </a:r>
            <a:r>
              <a:rPr lang="es-CO" dirty="0"/>
              <a:t>.</a:t>
            </a:r>
          </a:p>
          <a:p>
            <a:pPr algn="just"/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6188" y="346382"/>
            <a:ext cx="7009263" cy="1088494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B050"/>
                </a:solidFill>
              </a:rPr>
              <a:t>Recursos Humanos</a:t>
            </a: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89" y="1535561"/>
            <a:ext cx="6386318" cy="303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02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6616" y="2427161"/>
            <a:ext cx="5180460" cy="1750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B050"/>
                </a:solidFill>
              </a:rPr>
              <a:t>5. Divulgación, comunicación y movilización social.</a:t>
            </a:r>
          </a:p>
          <a:p>
            <a:pPr marL="0" indent="0" algn="ctr">
              <a:buNone/>
            </a:pPr>
            <a:endParaRPr lang="es-CO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78640">
            <a:off x="951667" y="1741271"/>
            <a:ext cx="5154882" cy="343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544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625" y="1704110"/>
            <a:ext cx="5877739" cy="4524479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 Plan de comunicaciones elaborado por cada IE</a:t>
            </a:r>
          </a:p>
          <a:p>
            <a:pPr marL="0" indent="0" algn="just">
              <a:buNone/>
            </a:pPr>
            <a:endParaRPr lang="es-CO" dirty="0"/>
          </a:p>
          <a:p>
            <a:pPr algn="just"/>
            <a:r>
              <a:rPr lang="es-CO" dirty="0"/>
              <a:t>Informe de seguimiento al cumplimiento del plan de comunicaciones.  Este se hará de forma bimestral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8261" y="252379"/>
            <a:ext cx="7290903" cy="1189180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rgbClr val="00B050"/>
                </a:solidFill>
              </a:rPr>
              <a:t>Divulgación, comunicación y movilización socia</a:t>
            </a:r>
            <a:r>
              <a:rPr lang="es-ES" sz="3600" b="1" dirty="0">
                <a:solidFill>
                  <a:srgbClr val="00B050"/>
                </a:solidFill>
              </a:rPr>
              <a:t>l</a:t>
            </a: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1272">
            <a:off x="7093526" y="1954632"/>
            <a:ext cx="4405746" cy="335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643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8433" y="2205487"/>
            <a:ext cx="5316730" cy="22418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B050"/>
                </a:solidFill>
              </a:rPr>
              <a:t>6. Habilitación de las instalaciones de las sedes educativas y definición de otros espacios para el trabajo académico.</a:t>
            </a:r>
          </a:p>
          <a:p>
            <a:pPr marL="0" indent="0" algn="ctr">
              <a:buNone/>
            </a:pPr>
            <a:endParaRPr lang="es-CO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03" y="1315535"/>
            <a:ext cx="5066896" cy="2338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79" y="4010525"/>
            <a:ext cx="4851743" cy="223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583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12480" y="1704110"/>
            <a:ext cx="5877739" cy="4524479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 Oficio donde aprueban  los protocolos.</a:t>
            </a:r>
          </a:p>
          <a:p>
            <a:pPr algn="just"/>
            <a:endParaRPr lang="es-CO" sz="700" dirty="0"/>
          </a:p>
          <a:p>
            <a:pPr algn="just"/>
            <a:r>
              <a:rPr lang="es-CO" dirty="0"/>
              <a:t>Evidencias de los ajustes requeridos por la Secretaría de salud, de haberse presentado.</a:t>
            </a:r>
          </a:p>
          <a:p>
            <a:pPr algn="just"/>
            <a:endParaRPr lang="es-CO" sz="1100" dirty="0"/>
          </a:p>
          <a:p>
            <a:pPr algn="just"/>
            <a:r>
              <a:rPr lang="es-CO" dirty="0"/>
              <a:t>Informe de adopción de los protocolos de bioseguridad.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8261" y="252379"/>
            <a:ext cx="7290903" cy="118918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b="1" dirty="0">
                <a:solidFill>
                  <a:srgbClr val="00B050"/>
                </a:solidFill>
              </a:rPr>
              <a:t>Habilitación de las instalaciones de las sedes educativas y definición de otros espacios para el trabajo académico</a:t>
            </a:r>
          </a:p>
        </p:txBody>
      </p:sp>
      <p:pic>
        <p:nvPicPr>
          <p:cNvPr id="10242" name="Picture 2" descr="Resultado de imagen para protocolos de biosegur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5925">
            <a:off x="164481" y="2908454"/>
            <a:ext cx="5745757" cy="178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55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21089" y="2150068"/>
            <a:ext cx="5316730" cy="2241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B050"/>
                </a:solidFill>
              </a:rPr>
              <a:t>7. Dotación de elementos de bioseguridad.</a:t>
            </a:r>
            <a:endParaRPr lang="es-CO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49116">
            <a:off x="811794" y="1940747"/>
            <a:ext cx="5880069" cy="329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874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4334" y="2290882"/>
            <a:ext cx="5877739" cy="14547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/>
              <a:t>implementos y/o elementos de bioseguridad que adquiera la IE se puede reportar como evidencia.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8261" y="252379"/>
            <a:ext cx="7290903" cy="118918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b="1" dirty="0">
                <a:solidFill>
                  <a:srgbClr val="00B050"/>
                </a:solidFill>
              </a:rPr>
              <a:t>Dotación de elementos de bioseguridad</a:t>
            </a:r>
            <a:r>
              <a:rPr lang="es-CO" sz="3600" dirty="0"/>
              <a:t/>
            </a:r>
            <a:br>
              <a:rPr lang="es-CO" sz="3600" dirty="0"/>
            </a:b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562" t="22470" r="12726" b="16632"/>
          <a:stretch/>
        </p:blipFill>
        <p:spPr>
          <a:xfrm rot="1838337">
            <a:off x="7024062" y="2246141"/>
            <a:ext cx="3876155" cy="299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48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70" y="1147330"/>
            <a:ext cx="11458575" cy="572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559558" y="409814"/>
            <a:ext cx="535997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70C0"/>
                </a:solidFill>
              </a:rPr>
              <a:t>Plan de Alternancia</a:t>
            </a:r>
          </a:p>
        </p:txBody>
      </p:sp>
      <p:pic>
        <p:nvPicPr>
          <p:cNvPr id="6" name="Picture 4" descr="Guía para crear un plan que proteja a tus trabajadores (y tu empresa) del  Covid-19 - Factor Capital Hum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57" y="132912"/>
            <a:ext cx="1085892" cy="7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38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234" y="2219341"/>
            <a:ext cx="5413712" cy="13551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B050"/>
                </a:solidFill>
              </a:rPr>
              <a:t>8</a:t>
            </a:r>
            <a:r>
              <a:rPr lang="es-CO" sz="4400" b="1" dirty="0">
                <a:solidFill>
                  <a:srgbClr val="00B050"/>
                </a:solidFill>
              </a:rPr>
              <a:t>. Alimentación </a:t>
            </a:r>
          </a:p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escolar </a:t>
            </a:r>
            <a:endParaRPr lang="es-CO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8987">
            <a:off x="5908738" y="1667163"/>
            <a:ext cx="4773181" cy="35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0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28509" y="1629259"/>
            <a:ext cx="5146727" cy="42312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O" sz="3900" dirty="0"/>
              <a:t>Diligenciamiento oportuno y con la calidad requerida del aplicativo MASTER en el módulo PAE y los formatos establecidos para tan fin.</a:t>
            </a:r>
          </a:p>
          <a:p>
            <a:pPr marL="0" indent="0" algn="just">
              <a:buNone/>
            </a:pPr>
            <a:endParaRPr lang="es-CO" sz="3900" dirty="0"/>
          </a:p>
          <a:p>
            <a:pPr marL="0" indent="0" algn="just">
              <a:buNone/>
            </a:pPr>
            <a:r>
              <a:rPr lang="es-CO" sz="3900" dirty="0"/>
              <a:t>Registro fotográfico de las entregas del PAE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8261" y="252379"/>
            <a:ext cx="7290903" cy="1189180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rgbClr val="00B050"/>
                </a:solidFill>
              </a:rPr>
              <a:t>Alimentación Escolar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4934">
            <a:off x="425070" y="2466295"/>
            <a:ext cx="5144745" cy="211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660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68837" y="2039232"/>
            <a:ext cx="4655127" cy="18677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9. Traslado  y transporte de estudiantes </a:t>
            </a:r>
            <a:endParaRPr lang="es-CO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49472">
            <a:off x="1245613" y="1633990"/>
            <a:ext cx="4772938" cy="317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701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764" y="1615404"/>
            <a:ext cx="5146727" cy="423121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CO" sz="3900" dirty="0"/>
              <a:t>Evidencia de que se entrega orientaciones, ya sea a través de los medios de comunicación definidos por la IE, en capacitación o de manera impresa, sobre los </a:t>
            </a:r>
            <a:r>
              <a:rPr lang="es-CO" sz="3900" b="1" dirty="0"/>
              <a:t>cuidados en el desplazamiento de la casa </a:t>
            </a:r>
            <a:r>
              <a:rPr lang="es-CO" sz="3900" dirty="0"/>
              <a:t>y la escuela, bien sea, a través de transporte púbico o caminando.</a:t>
            </a:r>
          </a:p>
          <a:p>
            <a:pPr marL="0" indent="0" algn="just">
              <a:buNone/>
            </a:pPr>
            <a:endParaRPr lang="es-CO" sz="3900" dirty="0"/>
          </a:p>
          <a:p>
            <a:pPr marL="0" indent="0" algn="just">
              <a:buNone/>
            </a:pPr>
            <a:endParaRPr lang="es-CO" sz="39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8261" y="252379"/>
            <a:ext cx="7290903" cy="1189180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rgbClr val="00B050"/>
                </a:solidFill>
              </a:rPr>
              <a:t>Traslado  y transporte de estudiantes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13382"/>
          <a:stretch/>
        </p:blipFill>
        <p:spPr>
          <a:xfrm rot="1495323">
            <a:off x="6286498" y="2073229"/>
            <a:ext cx="5390716" cy="276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77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746" y="2136214"/>
            <a:ext cx="4862945" cy="1978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10. Estrategias de conectividad</a:t>
            </a:r>
            <a:endParaRPr lang="es-CO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3313">
            <a:off x="6104377" y="1720461"/>
            <a:ext cx="5001559" cy="3316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160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97782" y="1871050"/>
            <a:ext cx="5146727" cy="3213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200" dirty="0"/>
              <a:t>Evidencias de la convocatoria y </a:t>
            </a:r>
            <a:r>
              <a:rPr lang="es-CO" sz="3200" b="1" dirty="0"/>
              <a:t>amplia difusión </a:t>
            </a:r>
            <a:r>
              <a:rPr lang="es-CO" sz="3200" dirty="0"/>
              <a:t>realizadas sobre la encuesta, invitando a las familias, al diligenciamiento para conocer la necesidad real de los estudiantes</a:t>
            </a:r>
          </a:p>
          <a:p>
            <a:pPr marL="0" indent="0" algn="just">
              <a:buNone/>
            </a:pPr>
            <a:endParaRPr lang="es-CO" sz="3900" dirty="0"/>
          </a:p>
          <a:p>
            <a:pPr marL="0" indent="0" algn="just">
              <a:buNone/>
            </a:pPr>
            <a:endParaRPr lang="es-CO" sz="39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8261" y="252379"/>
            <a:ext cx="7290903" cy="1189180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rgbClr val="00B050"/>
                </a:solidFill>
              </a:rPr>
              <a:t>Estrategias de conectividad</a:t>
            </a:r>
            <a:endParaRPr lang="es-CO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43849">
            <a:off x="660146" y="2194743"/>
            <a:ext cx="5158819" cy="317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505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746" y="2136214"/>
            <a:ext cx="4862945" cy="1978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11. Organización de Jornadas escolares y grupos de trabajo. </a:t>
            </a:r>
            <a:endParaRPr lang="es-CO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1389">
            <a:off x="6656519" y="1925325"/>
            <a:ext cx="3687819" cy="354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356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245" y="1957718"/>
            <a:ext cx="5146727" cy="350220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600" dirty="0"/>
              <a:t>Informe de proyecciones enviadas a la Secretaría de Educación en la </a:t>
            </a:r>
            <a:r>
              <a:rPr lang="es-CO" sz="2600" dirty="0"/>
              <a:t>primer semana de febrero.</a:t>
            </a:r>
          </a:p>
          <a:p>
            <a:pPr marL="0" indent="0" algn="just">
              <a:buNone/>
            </a:pPr>
            <a:endParaRPr lang="es-CO" sz="2600" dirty="0"/>
          </a:p>
          <a:p>
            <a:pPr algn="just"/>
            <a:r>
              <a:rPr lang="es-ES" sz="2600" dirty="0"/>
              <a:t>Diligenciar el aplicativo MASTER, para el control de asistencia y las encuestas de auditoría de la matricula orientada por la Secretaría</a:t>
            </a:r>
            <a:endParaRPr lang="es-CO" sz="2600" dirty="0"/>
          </a:p>
          <a:p>
            <a:pPr marL="0" indent="0" algn="just">
              <a:buNone/>
            </a:pPr>
            <a:endParaRPr lang="es-CO" sz="39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8261" y="252379"/>
            <a:ext cx="7290903" cy="1189180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rgbClr val="00B050"/>
                </a:solidFill>
              </a:rPr>
              <a:t>Organización de Jornadas escolares y grupos de trabajo</a:t>
            </a:r>
            <a:endParaRPr lang="es-CO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6670">
            <a:off x="6168809" y="2274112"/>
            <a:ext cx="5457178" cy="286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754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45746" y="2174314"/>
            <a:ext cx="4862945" cy="1978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12. Calendario progresivo de retorno </a:t>
            </a:r>
          </a:p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 </a:t>
            </a:r>
            <a:endParaRPr lang="es-CO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64535">
            <a:off x="1004023" y="2006685"/>
            <a:ext cx="5457266" cy="363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4109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245" y="1957718"/>
            <a:ext cx="5146727" cy="3502205"/>
          </a:xfrm>
        </p:spPr>
        <p:txBody>
          <a:bodyPr>
            <a:normAutofit/>
          </a:bodyPr>
          <a:lstStyle/>
          <a:p>
            <a:pPr algn="just"/>
            <a:r>
              <a:rPr lang="es-ES" sz="2600" dirty="0"/>
              <a:t>Informe de proyecciones enviadas a la Secretaría de Educación en la </a:t>
            </a:r>
            <a:r>
              <a:rPr lang="es-CO" sz="2600" dirty="0"/>
              <a:t>primer semana de febrero.</a:t>
            </a:r>
          </a:p>
          <a:p>
            <a:pPr algn="just"/>
            <a:endParaRPr lang="es-CO" sz="2600" dirty="0"/>
          </a:p>
          <a:p>
            <a:pPr algn="just"/>
            <a:r>
              <a:rPr lang="es-CO" sz="2600" dirty="0"/>
              <a:t>Es la misma evidencia del componente </a:t>
            </a:r>
            <a:r>
              <a:rPr lang="es-CO" b="1" dirty="0"/>
              <a:t>11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8261" y="252379"/>
            <a:ext cx="7290903" cy="1189180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rgbClr val="00B050"/>
                </a:solidFill>
              </a:rPr>
              <a:t>Calendario progresivo de retorno</a:t>
            </a:r>
            <a:endParaRPr lang="es-CO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6670">
            <a:off x="6168809" y="2274112"/>
            <a:ext cx="5457178" cy="286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69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82954"/>
              </p:ext>
            </p:extLst>
          </p:nvPr>
        </p:nvGraphicFramePr>
        <p:xfrm>
          <a:off x="790074" y="1254125"/>
          <a:ext cx="10391274" cy="524049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86645">
                  <a:extLst>
                    <a:ext uri="{9D8B030D-6E8A-4147-A177-3AD203B41FA5}">
                      <a16:colId xmlns:a16="http://schemas.microsoft.com/office/drawing/2014/main" xmlns="" val="3883864162"/>
                    </a:ext>
                  </a:extLst>
                </a:gridCol>
                <a:gridCol w="9404629">
                  <a:extLst>
                    <a:ext uri="{9D8B030D-6E8A-4147-A177-3AD203B41FA5}">
                      <a16:colId xmlns:a16="http://schemas.microsoft.com/office/drawing/2014/main" xmlns="" val="3208047672"/>
                    </a:ext>
                  </a:extLst>
                </a:gridCol>
              </a:tblGrid>
              <a:tr h="3347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COMPONENTES DEL PLAN DE ALERNANCIA</a:t>
                      </a:r>
                      <a:endParaRPr lang="es-CO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12457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Participación de niños, niñas, adolescentes, jóvenes y adultos.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318778735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Trabajo con familias y comunidad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70119562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Planeación y trabajo pedagógico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361068922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4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Recursos humanos (directivos, maestros, administrativos)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413492201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5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Divulgación, comunicación y movilización social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4186940558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6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Habilitación de las instalaciones de las sedes educativas y definición de otros espacios para el trabajo académico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34895022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7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Dotación de elementos de bioseguridad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144686041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8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Alimentación escolar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322259840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9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Traslado y transporte de estudiantes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3832708227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10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Estrategia de conectividad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287101287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11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Organización de jornadas escolares y grupos de trabajo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2242067388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12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Calendario progresivo de retorno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3636845499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13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Articulación intersectorial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76124864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14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</a:rPr>
                        <a:t>Actividades de seguimiento y monitoreo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2" marR="4782" marT="4782" marB="0" anchor="b"/>
                </a:tc>
                <a:extLst>
                  <a:ext uri="{0D108BD9-81ED-4DB2-BD59-A6C34878D82A}">
                    <a16:rowId xmlns:a16="http://schemas.microsoft.com/office/drawing/2014/main" xmlns="" val="116969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9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4146" y="2387242"/>
            <a:ext cx="4862945" cy="1978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13. Articulación Intersectorial</a:t>
            </a:r>
          </a:p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 </a:t>
            </a:r>
            <a:endParaRPr lang="es-CO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466" y="1888971"/>
            <a:ext cx="6234792" cy="2975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73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9245" y="1957718"/>
            <a:ext cx="5146727" cy="35022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600" dirty="0"/>
              <a:t>Decreto 824</a:t>
            </a:r>
            <a:r>
              <a:rPr lang="es-CO" sz="2600" dirty="0"/>
              <a:t> del 3 de Noviembre de 2020.  Por medio del cual se conforma el comité intersectorial de Alternancia.</a:t>
            </a:r>
          </a:p>
          <a:p>
            <a:pPr algn="just"/>
            <a:endParaRPr lang="es-CO" sz="2600" dirty="0"/>
          </a:p>
          <a:p>
            <a:pPr algn="just"/>
            <a:r>
              <a:rPr lang="es-CO" sz="2600" dirty="0"/>
              <a:t>Decreto 830 del 9 de Noviembre de 2020, por medio del cual se adopta el plan de alternancia educativa para el sector oficial y no oficial de la Educación.</a:t>
            </a:r>
            <a:endParaRPr lang="es-CO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8261" y="252379"/>
            <a:ext cx="7290903" cy="1189180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rgbClr val="00B050"/>
                </a:solidFill>
              </a:rPr>
              <a:t>Articulación Intersectorial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00" y="1181685"/>
            <a:ext cx="3187700" cy="262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074" y="3921673"/>
            <a:ext cx="3082925" cy="234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106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4146" y="2387242"/>
            <a:ext cx="4862945" cy="1978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14. </a:t>
            </a:r>
            <a:r>
              <a:rPr lang="es-ES" sz="4400" b="1" dirty="0">
                <a:solidFill>
                  <a:srgbClr val="00B050"/>
                </a:solidFill>
              </a:rPr>
              <a:t>Actividades de seguimiento y monitoreo</a:t>
            </a:r>
            <a:endParaRPr lang="es-CO" sz="4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 </a:t>
            </a:r>
            <a:endParaRPr lang="es-CO" sz="4400" dirty="0"/>
          </a:p>
        </p:txBody>
      </p:sp>
      <p:sp>
        <p:nvSpPr>
          <p:cNvPr id="2" name="AutoShape 2" descr="Resultado de imagen para seguimiento y monitor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8" name="Picture 4" descr="Resultado de imagen para seguimiento y monitor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924">
            <a:off x="6610107" y="1489362"/>
            <a:ext cx="4022668" cy="402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96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10745" y="2173619"/>
            <a:ext cx="5146727" cy="2842882"/>
          </a:xfrm>
        </p:spPr>
        <p:txBody>
          <a:bodyPr>
            <a:normAutofit/>
          </a:bodyPr>
          <a:lstStyle/>
          <a:p>
            <a:pPr algn="just"/>
            <a:r>
              <a:rPr lang="es-ES" sz="2600" dirty="0"/>
              <a:t>Aportar las evidencias requeridas, en esta presentación, que dan evidencia del cumplimiento del  presente plan de alternancia y de los protocolos de bioseguridad.</a:t>
            </a:r>
            <a:endParaRPr lang="es-CO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8261" y="252379"/>
            <a:ext cx="7290903" cy="118918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</a:rPr>
              <a:t>Actividades de seguimiento y monitoreo</a:t>
            </a: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19949">
            <a:off x="717313" y="2434673"/>
            <a:ext cx="5325339" cy="298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835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8046" y="1181100"/>
            <a:ext cx="9564254" cy="1457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400" b="1" dirty="0" err="1">
                <a:solidFill>
                  <a:srgbClr val="00B050"/>
                </a:solidFill>
              </a:rPr>
              <a:t>Socializac</a:t>
            </a:r>
            <a:r>
              <a:rPr lang="es-CO" sz="4400" b="1" dirty="0" err="1">
                <a:solidFill>
                  <a:srgbClr val="00B050"/>
                </a:solidFill>
              </a:rPr>
              <a:t>ión</a:t>
            </a:r>
            <a:r>
              <a:rPr lang="es-CO" sz="4400" b="1" dirty="0">
                <a:solidFill>
                  <a:srgbClr val="00B050"/>
                </a:solidFill>
              </a:rPr>
              <a:t> de las Encuestas</a:t>
            </a:r>
          </a:p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 </a:t>
            </a:r>
            <a:endParaRPr lang="es-CO" sz="4400" dirty="0"/>
          </a:p>
        </p:txBody>
      </p:sp>
      <p:sp>
        <p:nvSpPr>
          <p:cNvPr id="2" name="AutoShape 2" descr="Resultado de imagen para seguimiento y monitor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6" name="Picture 2" descr="Resultado de imagen para encues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03" y="2387600"/>
            <a:ext cx="5267374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30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8046" y="1181100"/>
            <a:ext cx="9564254" cy="1457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Caracterización Docentes</a:t>
            </a:r>
          </a:p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 </a:t>
            </a:r>
            <a:endParaRPr lang="es-CO" sz="4400" dirty="0"/>
          </a:p>
        </p:txBody>
      </p:sp>
      <p:sp>
        <p:nvSpPr>
          <p:cNvPr id="2" name="AutoShape 2" descr="Resultado de imagen para seguimiento y monitor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6" name="Picture 2" descr="Resultado de imagen para encues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03" y="2387600"/>
            <a:ext cx="5267374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97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41" y="1118938"/>
            <a:ext cx="11277601" cy="562547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7494" y="228316"/>
            <a:ext cx="3523560" cy="68608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</a:rPr>
              <a:t>Docentes</a:t>
            </a:r>
            <a:endParaRPr lang="es-CO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43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61" y="1259277"/>
            <a:ext cx="11506702" cy="491292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94988" y="324568"/>
            <a:ext cx="3523560" cy="68608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</a:rPr>
              <a:t>Docentes</a:t>
            </a:r>
            <a:endParaRPr lang="es-CO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87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8342" y="2460942"/>
            <a:ext cx="4713522" cy="1457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Encuestas de las familias</a:t>
            </a:r>
          </a:p>
          <a:p>
            <a:pPr marL="0" indent="0" algn="ctr">
              <a:buNone/>
            </a:pPr>
            <a:r>
              <a:rPr lang="es-CO" sz="4400" b="1" dirty="0">
                <a:solidFill>
                  <a:srgbClr val="00B050"/>
                </a:solidFill>
              </a:rPr>
              <a:t> </a:t>
            </a:r>
            <a:endParaRPr lang="es-CO" sz="4400" dirty="0"/>
          </a:p>
        </p:txBody>
      </p:sp>
      <p:sp>
        <p:nvSpPr>
          <p:cNvPr id="2" name="AutoShape 2" descr="Resultado de imagen para seguimiento y monitor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4139">
            <a:off x="6153663" y="2119890"/>
            <a:ext cx="5441628" cy="2934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400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071944"/>
            <a:ext cx="11502189" cy="534665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94988" y="324568"/>
            <a:ext cx="3523560" cy="68608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</a:rPr>
              <a:t>Encuestas Familias</a:t>
            </a:r>
            <a:endParaRPr lang="es-CO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1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770" y="2630844"/>
            <a:ext cx="5931088" cy="1750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B050"/>
                </a:solidFill>
              </a:rPr>
              <a:t>1 Participación de niños, niñas, adolescentes,</a:t>
            </a:r>
            <a:br>
              <a:rPr lang="es-CO" sz="4000" b="1" dirty="0">
                <a:solidFill>
                  <a:srgbClr val="00B050"/>
                </a:solidFill>
              </a:rPr>
            </a:br>
            <a:r>
              <a:rPr lang="es-CO" sz="4000" b="1" dirty="0">
                <a:solidFill>
                  <a:srgbClr val="00B050"/>
                </a:solidFill>
              </a:rPr>
              <a:t> jóvenes y adultos</a:t>
            </a:r>
            <a:endParaRPr lang="es-CO" sz="4000" dirty="0"/>
          </a:p>
        </p:txBody>
      </p:sp>
      <p:pic>
        <p:nvPicPr>
          <p:cNvPr id="2050" name="Picture 2" descr="Resultado de imagen para niños niñas y adolescentes en colombia ¿ejercen sus derech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9" y="1390486"/>
            <a:ext cx="4593846" cy="4593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3407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50" y="991981"/>
            <a:ext cx="11618301" cy="570960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94988" y="324568"/>
            <a:ext cx="3523560" cy="68608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</a:rPr>
              <a:t>Encuestas Familias</a:t>
            </a:r>
            <a:endParaRPr lang="es-CO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32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94987" y="324568"/>
            <a:ext cx="3692001" cy="68608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00B050"/>
                </a:solidFill>
              </a:rPr>
              <a:t>Encuestas Familias</a:t>
            </a: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89" y="1175050"/>
            <a:ext cx="10962273" cy="46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46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0" cy="68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8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1691"/>
            <a:ext cx="7009263" cy="1311274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Participación de niños, niñas, adolescentes,</a:t>
            </a:r>
            <a:br>
              <a:rPr lang="es-CO" sz="2800" b="1" dirty="0">
                <a:solidFill>
                  <a:srgbClr val="00B050"/>
                </a:solidFill>
              </a:rPr>
            </a:br>
            <a:r>
              <a:rPr lang="es-CO" sz="2800" b="1" dirty="0">
                <a:solidFill>
                  <a:srgbClr val="00B050"/>
                </a:solidFill>
              </a:rPr>
              <a:t> jóvenes y adultos.</a:t>
            </a:r>
            <a:endParaRPr lang="es-CO" sz="36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2965"/>
            <a:ext cx="6808694" cy="4351338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Publicación en las páginas web de los resultados de las encuestas.</a:t>
            </a:r>
          </a:p>
          <a:p>
            <a:endParaRPr lang="es-ES" dirty="0"/>
          </a:p>
          <a:p>
            <a:r>
              <a:rPr lang="es-ES" dirty="0"/>
              <a:t>Evidencias de la convocatoria y amplia difusión realizadas sobre la encuesta, invitando a las familias, al diligenciamiento.</a:t>
            </a:r>
          </a:p>
          <a:p>
            <a:endParaRPr lang="es-ES" dirty="0"/>
          </a:p>
          <a:p>
            <a:r>
              <a:rPr lang="es-ES" dirty="0"/>
              <a:t>Encuestas diligenciadas</a:t>
            </a:r>
          </a:p>
          <a:p>
            <a:endParaRPr lang="es-ES" dirty="0"/>
          </a:p>
          <a:p>
            <a:r>
              <a:rPr lang="es-ES" dirty="0"/>
              <a:t>Publicación en las páginas web y en los medio de comunicación de la Institución, de  la información correspondiente al resultado de las encuestas.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00839">
            <a:off x="7725009" y="2385349"/>
            <a:ext cx="3870482" cy="234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00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1691"/>
            <a:ext cx="7009263" cy="1311274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Participación de niños, niñas, adolescentes,</a:t>
            </a:r>
            <a:br>
              <a:rPr lang="es-CO" sz="2800" b="1" dirty="0">
                <a:solidFill>
                  <a:srgbClr val="00B050"/>
                </a:solidFill>
              </a:rPr>
            </a:br>
            <a:r>
              <a:rPr lang="es-CO" sz="2800" b="1" dirty="0">
                <a:solidFill>
                  <a:srgbClr val="00B050"/>
                </a:solidFill>
              </a:rPr>
              <a:t> jóvenes y adultos.</a:t>
            </a:r>
            <a:endParaRPr lang="es-CO" sz="36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69006" y="1532965"/>
            <a:ext cx="6808694" cy="4351338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 Actas del Gobierno Escolar, donde se evidencie la construcción de la estrategia de intervención  y como será ejecutada en el modelo de alternancia.  En la estrategia se debe identificar los intereses y necesidades de los niños, niñas, adolescentes y jóvenes.</a:t>
            </a:r>
          </a:p>
          <a:p>
            <a:pPr algn="just"/>
            <a:r>
              <a:rPr lang="es-ES" dirty="0"/>
              <a:t>Actas del Gobierno Escolar, donde se registre el seguimiento a la implementación de la estrategia planteada.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77587">
            <a:off x="778196" y="2582920"/>
            <a:ext cx="4002540" cy="225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07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1691"/>
            <a:ext cx="7009263" cy="1311274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rgbClr val="00B050"/>
                </a:solidFill>
              </a:rPr>
              <a:t>Participación de niños, niñas, adolescentes,</a:t>
            </a:r>
            <a:br>
              <a:rPr lang="es-CO" sz="2800" b="1" dirty="0">
                <a:solidFill>
                  <a:srgbClr val="00B050"/>
                </a:solidFill>
              </a:rPr>
            </a:br>
            <a:r>
              <a:rPr lang="es-CO" sz="2800" b="1" dirty="0">
                <a:solidFill>
                  <a:srgbClr val="00B050"/>
                </a:solidFill>
              </a:rPr>
              <a:t> jóvenes y adultos.</a:t>
            </a:r>
            <a:endParaRPr lang="es-CO" sz="36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84" y="1669442"/>
            <a:ext cx="6340522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 Actas de reunión con estudiantes que deban realizar el servicio social obligatorio donde se evidencie la elaboración de una estrategia de difusión y corresponsabilidad para el cumplimiento de los protocolos de bioseguridad (incluye hábitos de cuidado en casa, desplazamiento  hacia el establecimiento educativo.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Actas de Reunión, donde se registre el seguimiento a la implementación de la estrategia de difusión planteada.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59134">
            <a:off x="8036228" y="2017834"/>
            <a:ext cx="2951067" cy="29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2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6615" y="2357889"/>
            <a:ext cx="5180460" cy="1750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B050"/>
                </a:solidFill>
              </a:rPr>
              <a:t>2 </a:t>
            </a:r>
            <a:r>
              <a:rPr lang="es-ES" sz="4000" b="1" dirty="0">
                <a:solidFill>
                  <a:srgbClr val="00B050"/>
                </a:solidFill>
              </a:rPr>
              <a:t>Trabajo con familia y comunidad</a:t>
            </a:r>
            <a:endParaRPr lang="es-CO" sz="4000" dirty="0"/>
          </a:p>
        </p:txBody>
      </p:sp>
      <p:pic>
        <p:nvPicPr>
          <p:cNvPr id="3074" name="Picture 2" descr="Resultado de imagen para Trabajo con familia y comun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1967">
            <a:off x="609856" y="1803665"/>
            <a:ext cx="5845092" cy="328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76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6033</TotalTime>
  <Words>1451</Words>
  <Application>Microsoft Office PowerPoint</Application>
  <PresentationFormat>Panorámica</PresentationFormat>
  <Paragraphs>178</Paragraphs>
  <Slides>52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Participación de niños, niñas, adolescentes,  jóvenes y adultos.</vt:lpstr>
      <vt:lpstr>Participación de niños, niñas, adolescentes,  jóvenes y adultos.</vt:lpstr>
      <vt:lpstr>Participación de niños, niñas, adolescentes,  jóvenes y adultos.</vt:lpstr>
      <vt:lpstr>Presentación de PowerPoint</vt:lpstr>
      <vt:lpstr>Trabajo con familia y comunidad</vt:lpstr>
      <vt:lpstr>Trabajo con familia y comunidad</vt:lpstr>
      <vt:lpstr>Trabajo con familia y comunidad</vt:lpstr>
      <vt:lpstr>Trabajo con familia y comunidad</vt:lpstr>
      <vt:lpstr>Trabajo con familia y comunidad</vt:lpstr>
      <vt:lpstr>Presentación de PowerPoint</vt:lpstr>
      <vt:lpstr>Planeación y trabajo pedagógico</vt:lpstr>
      <vt:lpstr>Planeación y trabajo pedagógico</vt:lpstr>
      <vt:lpstr>Planeación y trabajo pedagógico</vt:lpstr>
      <vt:lpstr>Planeación y trabajo pedagógico</vt:lpstr>
      <vt:lpstr>Planeación y trabajo pedagógico</vt:lpstr>
      <vt:lpstr>Planeación y trabajo pedagógico</vt:lpstr>
      <vt:lpstr>Presentación de PowerPoint</vt:lpstr>
      <vt:lpstr>Recursos Humanos</vt:lpstr>
      <vt:lpstr>Presentación de PowerPoint</vt:lpstr>
      <vt:lpstr>Divulgación, comunicación y movilización social</vt:lpstr>
      <vt:lpstr>Presentación de PowerPoint</vt:lpstr>
      <vt:lpstr>Habilitación de las instalaciones de las sedes educativas y definición de otros espacios para el trabajo académico</vt:lpstr>
      <vt:lpstr>Presentación de PowerPoint</vt:lpstr>
      <vt:lpstr>Dotación de elementos de bioseguridad </vt:lpstr>
      <vt:lpstr>Presentación de PowerPoint</vt:lpstr>
      <vt:lpstr>Alimentación Escolar</vt:lpstr>
      <vt:lpstr>Presentación de PowerPoint</vt:lpstr>
      <vt:lpstr>Traslado  y transporte de estudiantes</vt:lpstr>
      <vt:lpstr>Presentación de PowerPoint</vt:lpstr>
      <vt:lpstr>Estrategias de conectividad</vt:lpstr>
      <vt:lpstr>Presentación de PowerPoint</vt:lpstr>
      <vt:lpstr>Organización de Jornadas escolares y grupos de trabajo</vt:lpstr>
      <vt:lpstr>Presentación de PowerPoint</vt:lpstr>
      <vt:lpstr>Calendario progresivo de retorno</vt:lpstr>
      <vt:lpstr>Presentación de PowerPoint</vt:lpstr>
      <vt:lpstr>Articulación Intersectorial</vt:lpstr>
      <vt:lpstr>Presentación de PowerPoint</vt:lpstr>
      <vt:lpstr>Actividades de seguimiento y monitoreo</vt:lpstr>
      <vt:lpstr>Presentación de PowerPoint</vt:lpstr>
      <vt:lpstr>Presentación de PowerPoint</vt:lpstr>
      <vt:lpstr>Docentes</vt:lpstr>
      <vt:lpstr>Docentes</vt:lpstr>
      <vt:lpstr>Presentación de PowerPoint</vt:lpstr>
      <vt:lpstr>Encuestas Familias</vt:lpstr>
      <vt:lpstr>Encuestas Familias</vt:lpstr>
      <vt:lpstr>Encuestas Familias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Maldonado Salazar</dc:creator>
  <cp:lastModifiedBy>Luz Jenny Villada Restrepo</cp:lastModifiedBy>
  <cp:revision>374</cp:revision>
  <dcterms:created xsi:type="dcterms:W3CDTF">2020-01-03T19:29:38Z</dcterms:created>
  <dcterms:modified xsi:type="dcterms:W3CDTF">2021-04-08T12:59:43Z</dcterms:modified>
</cp:coreProperties>
</file>